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DA860-7E83-4037-AC85-814C644EF045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87C2D-913A-41D6-A228-BAA5BA2B0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537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7C2D-913A-41D6-A228-BAA5BA2B08B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74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7C2D-913A-41D6-A228-BAA5BA2B08B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4648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7C2D-913A-41D6-A228-BAA5BA2B08B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975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7C2D-913A-41D6-A228-BAA5BA2B08B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2025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7C2D-913A-41D6-A228-BAA5BA2B08B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2331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7C2D-913A-41D6-A228-BAA5BA2B08B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1194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7C2D-913A-41D6-A228-BAA5BA2B08BC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2697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7C2D-913A-41D6-A228-BAA5BA2B08BC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6891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7C2D-913A-41D6-A228-BAA5BA2B08B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5669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7C2D-913A-41D6-A228-BAA5BA2B08BC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3584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7C2D-913A-41D6-A228-BAA5BA2B08B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149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В. 1,3,2, 4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7C2D-913A-41D6-A228-BAA5BA2B08B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1502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7C2D-913A-41D6-A228-BAA5BA2B08B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6416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1-Б, 2-А, 3-В.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7C2D-913A-41D6-A228-BAA5BA2B08BC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647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 </a:t>
            </a:r>
            <a:r>
              <a:rPr lang="ru-RU" b="1" dirty="0" smtClean="0"/>
              <a:t>Б. 1-Б, 2-В, 3-А.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7C2D-913A-41D6-A228-BAA5BA2B08B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833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7C2D-913A-41D6-A228-BAA5BA2B08B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355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7C2D-913A-41D6-A228-BAA5BA2B08B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896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7C2D-913A-41D6-A228-BAA5BA2B08B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308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Б. 1-Б, 2-В, 3-А. </a:t>
            </a:r>
            <a:endParaRPr lang="ru-RU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7C2D-913A-41D6-A228-BAA5BA2B08B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32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В. 2, 4, 3, 1, 5.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7C2D-913A-41D6-A228-BAA5BA2B08B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052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7C2D-913A-41D6-A228-BAA5BA2B08B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932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29DD-A4FC-4CC1-A049-E546A33799CE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395B-B471-4C79-A170-3631261CD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4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29DD-A4FC-4CC1-A049-E546A33799CE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395B-B471-4C79-A170-3631261CD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99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29DD-A4FC-4CC1-A049-E546A33799CE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395B-B471-4C79-A170-3631261CDB5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8315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29DD-A4FC-4CC1-A049-E546A33799CE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395B-B471-4C79-A170-3631261CD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046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29DD-A4FC-4CC1-A049-E546A33799CE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395B-B471-4C79-A170-3631261CDB5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5117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29DD-A4FC-4CC1-A049-E546A33799CE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395B-B471-4C79-A170-3631261CD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000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29DD-A4FC-4CC1-A049-E546A33799CE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395B-B471-4C79-A170-3631261CD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200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29DD-A4FC-4CC1-A049-E546A33799CE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395B-B471-4C79-A170-3631261CD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62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29DD-A4FC-4CC1-A049-E546A33799CE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395B-B471-4C79-A170-3631261CD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669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29DD-A4FC-4CC1-A049-E546A33799CE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395B-B471-4C79-A170-3631261CD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4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29DD-A4FC-4CC1-A049-E546A33799CE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395B-B471-4C79-A170-3631261CD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757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29DD-A4FC-4CC1-A049-E546A33799CE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395B-B471-4C79-A170-3631261CD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62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29DD-A4FC-4CC1-A049-E546A33799CE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395B-B471-4C79-A170-3631261CD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122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29DD-A4FC-4CC1-A049-E546A33799CE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395B-B471-4C79-A170-3631261CD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8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29DD-A4FC-4CC1-A049-E546A33799CE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395B-B471-4C79-A170-3631261CD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498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29DD-A4FC-4CC1-A049-E546A33799CE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395B-B471-4C79-A170-3631261CD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776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A29DD-A4FC-4CC1-A049-E546A33799CE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6B395B-B471-4C79-A170-3631261CD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960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emf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590468" cy="326933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Тестовые задания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на знание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основ правил дорожного движения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59865" y="4636393"/>
            <a:ext cx="6814138" cy="133940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ctr"/>
            <a:r>
              <a:rPr lang="ru-RU" sz="2400" b="1" dirty="0" smtClean="0"/>
              <a:t>1-4 классы</a:t>
            </a:r>
          </a:p>
        </p:txBody>
      </p:sp>
    </p:spTree>
    <p:extLst>
      <p:ext uri="{BB962C8B-B14F-4D97-AF65-F5344CB8AC3E}">
        <p14:creationId xmlns:p14="http://schemas.microsoft.com/office/powerpoint/2010/main" val="1648052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106" y="687096"/>
            <a:ext cx="9387625" cy="333111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. Пассажир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– это лицо, кроме________, находящееся в транспортном средстве (на нем), а также лицо, которое ______ в транспортное средство (садится на него) или ______ из транспортного средства (сходит с него).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9259" y="4649273"/>
            <a:ext cx="10515600" cy="198334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А</a:t>
            </a:r>
            <a:r>
              <a:rPr lang="ru-RU" sz="2800" dirty="0"/>
              <a:t>. Пешехода, забегает, выбегает. </a:t>
            </a:r>
          </a:p>
          <a:p>
            <a:r>
              <a:rPr lang="ru-RU" sz="2800" dirty="0"/>
              <a:t>Б. Водителя, входит, выходит. </a:t>
            </a:r>
          </a:p>
          <a:p>
            <a:r>
              <a:rPr lang="ru-RU" sz="2800" dirty="0"/>
              <a:t>В. Инструктора по вождению, входит, выходит. </a:t>
            </a:r>
          </a:p>
        </p:txBody>
      </p:sp>
    </p:spTree>
    <p:extLst>
      <p:ext uri="{BB962C8B-B14F-4D97-AF65-F5344CB8AC3E}">
        <p14:creationId xmlns:p14="http://schemas.microsoft.com/office/powerpoint/2010/main" val="1929159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7729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10. В легковом автомобиле перевозка детей до </a:t>
            </a:r>
            <a:r>
              <a:rPr lang="ru-RU" dirty="0" smtClean="0"/>
              <a:t>__?_ </a:t>
            </a:r>
            <a:r>
              <a:rPr lang="ru-RU" dirty="0" smtClean="0"/>
              <a:t>(включительно) лет возможна с использованием _________________.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971957"/>
            <a:ext cx="8596668" cy="2810657"/>
          </a:xfrm>
        </p:spPr>
        <p:txBody>
          <a:bodyPr/>
          <a:lstStyle/>
          <a:p>
            <a:endParaRPr lang="ru-RU" dirty="0"/>
          </a:p>
          <a:p>
            <a:r>
              <a:rPr lang="ru-RU" sz="2400" dirty="0"/>
              <a:t>А. </a:t>
            </a:r>
            <a:r>
              <a:rPr lang="ru-RU" sz="2400" dirty="0" smtClean="0"/>
              <a:t>Семи, Детского </a:t>
            </a:r>
            <a:r>
              <a:rPr lang="ru-RU" sz="2400" dirty="0"/>
              <a:t>удерживающего устройства. </a:t>
            </a:r>
          </a:p>
          <a:p>
            <a:r>
              <a:rPr lang="ru-RU" sz="2400" dirty="0"/>
              <a:t>Б. </a:t>
            </a:r>
            <a:r>
              <a:rPr lang="ru-RU" sz="2400" dirty="0" smtClean="0"/>
              <a:t>Двенадцати, Штатных </a:t>
            </a:r>
            <a:r>
              <a:rPr lang="ru-RU" sz="2400" dirty="0"/>
              <a:t>ремней безопасности. </a:t>
            </a:r>
          </a:p>
          <a:p>
            <a:r>
              <a:rPr lang="ru-RU" sz="2400" dirty="0"/>
              <a:t>В. Одиннадцати, детского удерживающего устройства или ремней безопасности. </a:t>
            </a:r>
          </a:p>
        </p:txBody>
      </p:sp>
    </p:spTree>
    <p:extLst>
      <p:ext uri="{BB962C8B-B14F-4D97-AF65-F5344CB8AC3E}">
        <p14:creationId xmlns:p14="http://schemas.microsoft.com/office/powerpoint/2010/main" val="2523201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11. Определить какое утверждение верно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sz="3200" dirty="0" smtClean="0"/>
              <a:t>А</a:t>
            </a:r>
            <a:r>
              <a:rPr lang="ru-RU" sz="3200" dirty="0"/>
              <a:t>. Пешеходный переход называется регулируемым, если на нем имеется исправный светофор или регулировщик. </a:t>
            </a:r>
          </a:p>
          <a:p>
            <a:r>
              <a:rPr lang="ru-RU" sz="3200" dirty="0"/>
              <a:t>Б. Место для перехода проезжей части дороги на котором нанесена разметка «пешеходный переход», называется регулируемым пешеходным переходом. </a:t>
            </a:r>
          </a:p>
        </p:txBody>
      </p:sp>
    </p:spTree>
    <p:extLst>
      <p:ext uri="{BB962C8B-B14F-4D97-AF65-F5344CB8AC3E}">
        <p14:creationId xmlns:p14="http://schemas.microsoft.com/office/powerpoint/2010/main" val="113998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12. Определите, какое утверждение верно.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А</a:t>
            </a:r>
            <a:r>
              <a:rPr lang="ru-RU" sz="2800" dirty="0"/>
              <a:t>. Пешеход при переходе проезжей части дороги должен посмотреть налево, затем направо и, убедившись в безопасности, пересечь проезжую часть. </a:t>
            </a:r>
          </a:p>
          <a:p>
            <a:r>
              <a:rPr lang="ru-RU" sz="2800" dirty="0"/>
              <a:t>Б. Пешеход при переходе проезжей части дороги должен посмотреть налево, потом направо и опять налево, убедившись в безопасности, пересечь проезжую часть. </a:t>
            </a:r>
          </a:p>
        </p:txBody>
      </p:sp>
    </p:spTree>
    <p:extLst>
      <p:ext uri="{BB962C8B-B14F-4D97-AF65-F5344CB8AC3E}">
        <p14:creationId xmlns:p14="http://schemas.microsoft.com/office/powerpoint/2010/main" val="571917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155" y="609600"/>
            <a:ext cx="8758847" cy="13208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 </a:t>
            </a:r>
            <a:r>
              <a:rPr lang="ru-RU" sz="3200" b="1" dirty="0" smtClean="0"/>
              <a:t>13.Определить </a:t>
            </a:r>
            <a:r>
              <a:rPr lang="ru-RU" sz="3200" b="1" dirty="0" smtClean="0"/>
              <a:t>какое утверждение верно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А</a:t>
            </a:r>
            <a:r>
              <a:rPr lang="ru-RU" sz="2800" dirty="0"/>
              <a:t>. В соответствии с правилами дорожного движения люди, передвигающиеся на роликах и самокатах, приравниваются к пешеходам. 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dirty="0"/>
              <a:t>Б. В соответствии с правилами дорожного движения люди, передвигающиеся на роликах и самокатах, приравниваются к водителям транспортных средств. </a:t>
            </a:r>
          </a:p>
        </p:txBody>
      </p:sp>
    </p:spTree>
    <p:extLst>
      <p:ext uri="{BB962C8B-B14F-4D97-AF65-F5344CB8AC3E}">
        <p14:creationId xmlns:p14="http://schemas.microsoft.com/office/powerpoint/2010/main" val="1767178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210" y="635358"/>
            <a:ext cx="9200762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 14. Определите, какое утверждение верно.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545" y="1956158"/>
            <a:ext cx="9200762" cy="3880773"/>
          </a:xfrm>
        </p:spPr>
        <p:txBody>
          <a:bodyPr>
            <a:noAutofit/>
          </a:bodyPr>
          <a:lstStyle/>
          <a:p>
            <a:r>
              <a:rPr lang="ru-RU" sz="2400" dirty="0" smtClean="0"/>
              <a:t>А</a:t>
            </a:r>
            <a:r>
              <a:rPr lang="ru-RU" sz="2400" dirty="0"/>
              <a:t>. При приближении автомобилю скорой помощи с включенным проблесковым маячком и звуковым сигналом пешеходы обязаны воздержаться от перехода проезжей части дороги. 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/>
              <a:t>Б. Пешеходы, переходя дорогу на зелёный сигнал пешеходного перехода, не обязаны уступать дорогу даже автомобилю скорой помощи с включенным проблесковым маячком и специальным звуковым сигналом. Она имеет приоритет только перед другим транспортом. </a:t>
            </a:r>
          </a:p>
        </p:txBody>
      </p:sp>
    </p:spTree>
    <p:extLst>
      <p:ext uri="{BB962C8B-B14F-4D97-AF65-F5344CB8AC3E}">
        <p14:creationId xmlns:p14="http://schemas.microsoft.com/office/powerpoint/2010/main" val="1402568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18952"/>
            <a:ext cx="9709598" cy="40648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600" dirty="0" smtClean="0"/>
              <a:t>А. Пассажир </a:t>
            </a:r>
            <a:r>
              <a:rPr lang="ru-RU" sz="3600" dirty="0"/>
              <a:t>при поездке на транспортном средстве обязан быть пристегнутым ремнями безопасности. </a:t>
            </a:r>
            <a:endParaRPr lang="ru-RU" sz="3600" dirty="0" smtClean="0"/>
          </a:p>
          <a:p>
            <a:endParaRPr lang="ru-RU" sz="3600" dirty="0"/>
          </a:p>
          <a:p>
            <a:pPr marL="0" indent="0">
              <a:buNone/>
            </a:pPr>
            <a:r>
              <a:rPr lang="ru-RU" sz="3600" dirty="0"/>
              <a:t>Б. Пассажир при поездке на транспортном средстве должен использовать ремни безопасности только в случае экстренной необходимости и опасности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38199" y="592429"/>
            <a:ext cx="88209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15. </a:t>
            </a:r>
            <a:r>
              <a:rPr lang="ru-RU" sz="3200" dirty="0">
                <a:solidFill>
                  <a:srgbClr val="00B050"/>
                </a:solidFill>
              </a:rPr>
              <a:t>Определите, какое утверждение верно. </a:t>
            </a:r>
            <a:r>
              <a:rPr lang="ru-RU" sz="2800" dirty="0">
                <a:solidFill>
                  <a:srgbClr val="00B050"/>
                </a:solidFill>
              </a:rPr>
              <a:t/>
            </a:r>
            <a:br>
              <a:rPr lang="ru-RU" sz="2800" dirty="0">
                <a:solidFill>
                  <a:srgbClr val="00B050"/>
                </a:solidFill>
              </a:rPr>
            </a:br>
            <a:endParaRPr lang="ru-RU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94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9549" y="1877254"/>
            <a:ext cx="9535613" cy="3880773"/>
          </a:xfrm>
        </p:spPr>
        <p:txBody>
          <a:bodyPr>
            <a:normAutofit/>
          </a:bodyPr>
          <a:lstStyle/>
          <a:p>
            <a:r>
              <a:rPr lang="ru-RU" sz="2800" dirty="0"/>
              <a:t>А. Посадку и высадку можно производить только со стороны тротуара или обочины. 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dirty="0"/>
              <a:t>Б. Если посадка и высадка невозможна со стороны тротуара или обочины, она может осуществляться со стороны проезжей части при условии, что это будет безопасно и не создаст помех другим участникам движения.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74500" y="452787"/>
            <a:ext cx="84657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16. </a:t>
            </a:r>
            <a:r>
              <a:rPr lang="ru-RU" sz="2800" dirty="0">
                <a:solidFill>
                  <a:srgbClr val="00B050"/>
                </a:solidFill>
              </a:rPr>
              <a:t>Определите, какое утверждение верно. </a:t>
            </a:r>
            <a:br>
              <a:rPr lang="ru-RU" sz="2800" dirty="0">
                <a:solidFill>
                  <a:srgbClr val="00B050"/>
                </a:solidFill>
              </a:rPr>
            </a:br>
            <a:endParaRPr lang="ru-RU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35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4349" y="1688952"/>
            <a:ext cx="87705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А. Ожидать трамвай, остановка которого не оборудована посадочной площадкой, нужно только на тротуаре. </a:t>
            </a:r>
          </a:p>
          <a:p>
            <a:endParaRPr lang="ru-RU" sz="32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32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Б. Ожидать трамвай, остановка которого не оборудована посадочной площадкой, можно на проезжей части дороги рядом с трамвайными путями в зоне остановки. 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84349" y="566103"/>
            <a:ext cx="81308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17. </a:t>
            </a:r>
            <a:r>
              <a:rPr lang="ru-RU" sz="2800" dirty="0">
                <a:solidFill>
                  <a:srgbClr val="00B050"/>
                </a:solidFill>
              </a:rPr>
              <a:t>Определите, какое утверждение верно. </a:t>
            </a:r>
            <a:br>
              <a:rPr lang="ru-RU" sz="2800" dirty="0">
                <a:solidFill>
                  <a:srgbClr val="00B050"/>
                </a:solidFill>
              </a:rPr>
            </a:br>
            <a:endParaRPr lang="ru-RU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66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7730" y="1764406"/>
            <a:ext cx="92727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А. Используя полосу для велосипедистов можно передвигаться </a:t>
            </a:r>
            <a:r>
              <a:rPr lang="ru-RU" sz="36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 велосипедах</a:t>
            </a:r>
            <a:r>
              <a:rPr lang="ru-RU" sz="36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самокатах, роликовых коньках, </a:t>
            </a:r>
            <a:r>
              <a:rPr lang="ru-RU" sz="3600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гироскутерах</a:t>
            </a:r>
            <a:r>
              <a:rPr lang="ru-RU" sz="36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 </a:t>
            </a:r>
          </a:p>
          <a:p>
            <a:endParaRPr lang="ru-RU" sz="3600" b="0" i="0" u="none" strike="noStrike" baseline="0" dirty="0" smtClean="0">
              <a:latin typeface="Times New Roman" panose="02020603050405020304" pitchFamily="18" charset="0"/>
            </a:endParaRPr>
          </a:p>
          <a:p>
            <a:r>
              <a:rPr lang="ru-RU" sz="3600" i="0" u="none" strike="noStrike" baseline="0" dirty="0" smtClean="0">
                <a:latin typeface="Times New Roman" panose="02020603050405020304" pitchFamily="18" charset="0"/>
              </a:rPr>
              <a:t>Б. Используя полосу для велосипедистов можно передвигаться на велосипедах и мопедах. 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29804" y="452788"/>
            <a:ext cx="82081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18. </a:t>
            </a:r>
            <a:r>
              <a:rPr lang="ru-RU" sz="2800" dirty="0">
                <a:solidFill>
                  <a:srgbClr val="00B050"/>
                </a:solidFill>
              </a:rPr>
              <a:t>Определите, какое утверждение верно. </a:t>
            </a:r>
            <a:br>
              <a:rPr lang="ru-RU" sz="2800" dirty="0">
                <a:solidFill>
                  <a:srgbClr val="00B050"/>
                </a:solidFill>
              </a:rPr>
            </a:br>
            <a:endParaRPr lang="ru-RU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89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728" y="326265"/>
            <a:ext cx="8827274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1. Светофор с двумя сигналами, выполненными в виде силуэта человека, называется: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7486" y="3165141"/>
            <a:ext cx="8596668" cy="388077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А. Транспортный светофор. </a:t>
            </a:r>
          </a:p>
          <a:p>
            <a:r>
              <a:rPr lang="ru-RU" sz="4000" dirty="0" smtClean="0"/>
              <a:t>Б. Переходный светофор. </a:t>
            </a:r>
          </a:p>
          <a:p>
            <a:r>
              <a:rPr lang="ru-RU" sz="4000" dirty="0" smtClean="0"/>
              <a:t>В. Пешеходный светофор. 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06632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1370" y="1394016"/>
            <a:ext cx="87318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А. Велосипедистам запрещается управлять велосипедом, не держась за руль хотя бы одной рукой. </a:t>
            </a:r>
          </a:p>
          <a:p>
            <a:endParaRPr lang="ru-RU" sz="36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36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Б. Велосипедистам разрешается управлять велосипедом, держась за руль только двумя руками. 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59099" y="439909"/>
            <a:ext cx="78475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19. </a:t>
            </a:r>
            <a:r>
              <a:rPr lang="ru-RU" sz="2800" dirty="0">
                <a:solidFill>
                  <a:srgbClr val="00B050"/>
                </a:solidFill>
              </a:rPr>
              <a:t>Определите, какое утверждение верно. </a:t>
            </a:r>
            <a:br>
              <a:rPr lang="ru-RU" sz="2800" dirty="0">
                <a:solidFill>
                  <a:srgbClr val="00B050"/>
                </a:solidFill>
              </a:rPr>
            </a:br>
            <a:endParaRPr lang="ru-RU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39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23" y="2166465"/>
            <a:ext cx="4960513" cy="469153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45582" y="465397"/>
            <a:ext cx="11288333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20. </a:t>
            </a:r>
            <a:r>
              <a:rPr lang="ru-RU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предложил Кате покататься на велосипеде. Катя, конечно, согласилась и стала пассажиром. Максиму уже 16 лет, а Кате всего 10, определите, может ли Максим перевозить пассажира на своём велосипеде в данной ситуации?</a:t>
            </a:r>
            <a:endParaRPr lang="ru-RU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69735" y="1939781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А. Максим может перевозить пассажира на своём велосипеде, при наличии стажа вождения не менее 2 лет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endParaRPr lang="ru-RU" sz="2400" dirty="0"/>
          </a:p>
          <a:p>
            <a:r>
              <a:rPr lang="ru-RU" sz="2400" dirty="0"/>
              <a:t>Б. Максим может перевозить пассажира на своём велосипеде, если будет ехать по правому краю проезжей части. 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/>
              <a:t>В. Максиму запрещено перевозить пассажира на своём велосипеде. 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1485181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509" y="892194"/>
            <a:ext cx="1605974" cy="1596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029" y="2848262"/>
            <a:ext cx="1911694" cy="1618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934" y="4842583"/>
            <a:ext cx="1579085" cy="14681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7744" y="474371"/>
            <a:ext cx="2909599" cy="224226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65176" y="1505596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1.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31339" y="3520782"/>
            <a:ext cx="515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865176" y="5351302"/>
            <a:ext cx="442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094511" y="159550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98579" y="2791534"/>
            <a:ext cx="2978764" cy="18712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43735" y="3472761"/>
            <a:ext cx="565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094511" y="5256915"/>
            <a:ext cx="309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98578" y="4836806"/>
            <a:ext cx="2987067" cy="1911723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7632860" y="1912048"/>
            <a:ext cx="384550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smtClean="0"/>
              <a:t>Сопоставьте </a:t>
            </a:r>
            <a:r>
              <a:rPr lang="ru-RU" sz="3200" dirty="0"/>
              <a:t>дорожные </a:t>
            </a:r>
            <a:r>
              <a:rPr lang="ru-RU" sz="3200" dirty="0" smtClean="0"/>
              <a:t>знаки</a:t>
            </a:r>
          </a:p>
          <a:p>
            <a:r>
              <a:rPr lang="ru-RU" sz="3200" dirty="0" smtClean="0"/>
              <a:t>с </a:t>
            </a:r>
            <a:r>
              <a:rPr lang="ru-RU" sz="3200" dirty="0"/>
              <a:t>изображением места их установки.</a:t>
            </a:r>
          </a:p>
        </p:txBody>
      </p:sp>
    </p:spTree>
    <p:extLst>
      <p:ext uri="{BB962C8B-B14F-4D97-AF65-F5344CB8AC3E}">
        <p14:creationId xmlns:p14="http://schemas.microsoft.com/office/powerpoint/2010/main" val="3623192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7" y="434908"/>
            <a:ext cx="10225825" cy="5900782"/>
          </a:xfrm>
        </p:spPr>
        <p:txBody>
          <a:bodyPr>
            <a:normAutofit fontScale="85000" lnSpcReduction="10000"/>
          </a:bodyPr>
          <a:lstStyle/>
          <a:p>
            <a:r>
              <a:rPr lang="ru-RU" sz="3900" b="1" dirty="0" smtClean="0"/>
              <a:t>2.Установите </a:t>
            </a:r>
            <a:r>
              <a:rPr lang="ru-RU" sz="3900" b="1" dirty="0"/>
              <a:t>правильную последовательность действий перехода проезжей части дороги при включении зеленого сигнала пешеходного светофора. </a:t>
            </a:r>
          </a:p>
          <a:p>
            <a:r>
              <a:rPr lang="ru-RU" sz="2800" dirty="0"/>
              <a:t>1. Остановиться у края тротуара. </a:t>
            </a:r>
          </a:p>
          <a:p>
            <a:r>
              <a:rPr lang="ru-RU" sz="2800" dirty="0"/>
              <a:t>2. Переходить проезжую часть дороги, контролируя ситуацию. </a:t>
            </a:r>
          </a:p>
          <a:p>
            <a:r>
              <a:rPr lang="ru-RU" sz="2800" dirty="0"/>
              <a:t>3. Посмотреть налево, направо и еще раз налево и убедиться, что транспортные средства остановились и пропускают пешеходов. </a:t>
            </a:r>
          </a:p>
          <a:p>
            <a:r>
              <a:rPr lang="ru-RU" sz="2800" dirty="0"/>
              <a:t>4. Идти быстро, но не бежать. </a:t>
            </a:r>
          </a:p>
          <a:p>
            <a:endParaRPr lang="ru-RU" sz="1900" dirty="0"/>
          </a:p>
          <a:p>
            <a:r>
              <a:rPr lang="ru-RU" sz="2800" dirty="0"/>
              <a:t>А. 1, 2, 3, 4. </a:t>
            </a:r>
          </a:p>
          <a:p>
            <a:r>
              <a:rPr lang="ru-RU" sz="2800" dirty="0"/>
              <a:t>Б. 1, 3, 4, 2. </a:t>
            </a:r>
          </a:p>
          <a:p>
            <a:r>
              <a:rPr lang="ru-RU" sz="2800" dirty="0"/>
              <a:t>В. 1, 3, 2, 4. </a:t>
            </a:r>
          </a:p>
        </p:txBody>
      </p:sp>
    </p:spTree>
    <p:extLst>
      <p:ext uri="{BB962C8B-B14F-4D97-AF65-F5344CB8AC3E}">
        <p14:creationId xmlns:p14="http://schemas.microsoft.com/office/powerpoint/2010/main" val="3139960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 smtClean="0"/>
              <a:t> </a:t>
            </a:r>
            <a:br>
              <a:rPr lang="ru-RU" sz="3100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7128"/>
            <a:ext cx="10711466" cy="4351338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489397"/>
            <a:ext cx="10907332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ru-RU" sz="2400" b="1" i="0" u="none" strike="noStrike" baseline="0" dirty="0" smtClean="0">
                <a:latin typeface="Times New Roman" panose="02020603050405020304" pitchFamily="18" charset="0"/>
              </a:rPr>
              <a:t>3. В левом столбце изображены дорожные знаки, а в правом </a:t>
            </a:r>
          </a:p>
          <a:p>
            <a:r>
              <a:rPr lang="ru-RU" sz="2400" b="1" i="0" u="none" strike="noStrike" baseline="0" dirty="0" smtClean="0">
                <a:latin typeface="Times New Roman" panose="02020603050405020304" pitchFamily="18" charset="0"/>
              </a:rPr>
              <a:t>написаны их названия. Сопоставьте их между собой. </a:t>
            </a:r>
          </a:p>
          <a:p>
            <a:endParaRPr lang="ru-RU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1. Движение пешеходов запрещено                                         А.</a:t>
            </a: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ru-RU" b="0" i="0" u="none" strike="noStrike" baseline="0" dirty="0" smtClean="0">
              <a:latin typeface="Times New Roman" panose="02020603050405020304" pitchFamily="18" charset="0"/>
            </a:endParaRPr>
          </a:p>
          <a:p>
            <a:endParaRPr lang="ru-RU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2. Пешеходная дорожка 	                                                      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                                                           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Б.</a:t>
            </a:r>
          </a:p>
          <a:p>
            <a:endParaRPr lang="ru-RU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                                                              </a:t>
            </a:r>
            <a:endParaRPr lang="ru-RU" b="0" i="0" u="none" strike="noStrike" baseline="0" dirty="0" smtClean="0">
              <a:latin typeface="Times New Roman" panose="02020603050405020304" pitchFamily="18" charset="0"/>
            </a:endParaRPr>
          </a:p>
          <a:p>
            <a:endParaRPr lang="ru-RU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3. Пешеходный переход 	</a:t>
            </a:r>
          </a:p>
          <a:p>
            <a:pPr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                                                               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                                                            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В. 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dirty="0"/>
          </a:p>
          <a:p>
            <a:r>
              <a:rPr lang="ru-RU" dirty="0" smtClean="0"/>
              <a:t>А</a:t>
            </a:r>
            <a:r>
              <a:rPr lang="ru-RU" dirty="0"/>
              <a:t>. 1-А, 2-Б, 3-В. 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 smtClean="0"/>
              <a:t>Б</a:t>
            </a:r>
            <a:r>
              <a:rPr lang="ru-RU" dirty="0"/>
              <a:t>. 1-Б, 2-В, 3-А. </a:t>
            </a:r>
          </a:p>
          <a:p>
            <a:r>
              <a:rPr lang="ru-RU" dirty="0"/>
              <a:t>В. 1-В, 2-А, 3-Б. </a:t>
            </a:r>
            <a:endParaRPr lang="ru-RU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3939" y="1814960"/>
            <a:ext cx="1731178" cy="155016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6075" y="3365127"/>
            <a:ext cx="1839042" cy="162528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34041" y="4920338"/>
            <a:ext cx="1535166" cy="151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862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11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выберите правильный ответ 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00767"/>
            <a:ext cx="8596668" cy="474059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4</a:t>
            </a:r>
            <a:r>
              <a:rPr lang="ru-RU" sz="3200" b="1" dirty="0"/>
              <a:t>. </a:t>
            </a:r>
            <a:r>
              <a:rPr lang="ru-RU" sz="3200" b="1" dirty="0" smtClean="0"/>
              <a:t>Пешеходам </a:t>
            </a:r>
            <a:r>
              <a:rPr lang="ru-RU" sz="3200" b="1" dirty="0"/>
              <a:t>разрешено движение по проезжей части дороги в зоне действия дорожного знака «Жилая зона», если: </a:t>
            </a:r>
            <a:endParaRPr lang="ru-RU" sz="3200" b="1" dirty="0" smtClean="0"/>
          </a:p>
          <a:p>
            <a:endParaRPr lang="ru-RU" sz="3200" b="1" dirty="0"/>
          </a:p>
          <a:p>
            <a:r>
              <a:rPr lang="ru-RU" sz="3200" dirty="0"/>
              <a:t>А. На улице светло. </a:t>
            </a:r>
          </a:p>
          <a:p>
            <a:r>
              <a:rPr lang="ru-RU" sz="3200" dirty="0"/>
              <a:t>Б. Пешеход не создаёт не обоснованных помех транспортным средствам. </a:t>
            </a:r>
          </a:p>
          <a:p>
            <a:r>
              <a:rPr lang="ru-RU" sz="3200" dirty="0"/>
              <a:t>В. Всегда запрещается. </a:t>
            </a:r>
          </a:p>
        </p:txBody>
      </p:sp>
    </p:spTree>
    <p:extLst>
      <p:ext uri="{BB962C8B-B14F-4D97-AF65-F5344CB8AC3E}">
        <p14:creationId xmlns:p14="http://schemas.microsoft.com/office/powerpoint/2010/main" val="736594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52248"/>
            <a:ext cx="8061101" cy="8712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Дополните определение, 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используя предложенные варианты</a:t>
            </a:r>
            <a:r>
              <a:rPr lang="ru-RU" sz="2800" b="1" dirty="0" smtClean="0"/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5</a:t>
            </a:r>
            <a:r>
              <a:rPr lang="ru-RU" sz="2400" b="1" dirty="0"/>
              <a:t>. </a:t>
            </a:r>
            <a:r>
              <a:rPr lang="ru-RU" sz="2400" b="1" dirty="0" smtClean="0"/>
              <a:t>__________ </a:t>
            </a:r>
            <a:r>
              <a:rPr lang="ru-RU" sz="2400" b="1" dirty="0"/>
              <a:t>дорожка – обустроенная или приспособленная для движения ______полоса ______ либо поверхность искусственного сооружения, обозначенная </a:t>
            </a:r>
            <a:r>
              <a:rPr lang="ru-RU" sz="2400" b="1" dirty="0" smtClean="0"/>
              <a:t>знаком. </a:t>
            </a:r>
          </a:p>
          <a:p>
            <a:endParaRPr lang="ru-RU" sz="2400" b="1" dirty="0"/>
          </a:p>
          <a:p>
            <a:r>
              <a:rPr lang="ru-RU" sz="2400" dirty="0"/>
              <a:t>А. Пешеходная, пешеходов, земли. </a:t>
            </a:r>
          </a:p>
          <a:p>
            <a:r>
              <a:rPr lang="ru-RU" sz="2400" dirty="0"/>
              <a:t>Б. Велосипедная, велосипедистов, тротуара. </a:t>
            </a:r>
          </a:p>
          <a:p>
            <a:r>
              <a:rPr lang="ru-RU" sz="2400" dirty="0"/>
              <a:t>В. Автомобильная, водителей, дороги.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2933" y="3266493"/>
            <a:ext cx="3494408" cy="241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999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6. Вне населенного пункта при отсутствии тротуаров, пешеходных дорожек,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велопешеходных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дорожек или обочин, а также в случае невозможности двигаться по ним пешеходы могут идти по краю проезжей части: </a:t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8649" y="3799268"/>
            <a:ext cx="10194701" cy="290572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А</a:t>
            </a:r>
            <a:r>
              <a:rPr lang="ru-RU" sz="2800" dirty="0"/>
              <a:t>. По ходу движения транспортных средств. </a:t>
            </a:r>
          </a:p>
          <a:p>
            <a:r>
              <a:rPr lang="ru-RU" sz="2800" dirty="0"/>
              <a:t>Б. Навстречу движению транспортных средств. </a:t>
            </a:r>
          </a:p>
          <a:p>
            <a:r>
              <a:rPr lang="ru-RU" sz="2800" dirty="0"/>
              <a:t>В. С любой стороны проезжей части дороги. </a:t>
            </a:r>
          </a:p>
        </p:txBody>
      </p:sp>
    </p:spTree>
    <p:extLst>
      <p:ext uri="{BB962C8B-B14F-4D97-AF65-F5344CB8AC3E}">
        <p14:creationId xmlns:p14="http://schemas.microsoft.com/office/powerpoint/2010/main" val="2301762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537620" cy="1553827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  <a:t>7. Подберите </a:t>
            </a:r>
            <a:r>
              <a:rPr lang="ru-RU" sz="3100" b="1" dirty="0">
                <a:solidFill>
                  <a:schemeClr val="tx2">
                    <a:lumMod val="75000"/>
                  </a:schemeClr>
                </a:solidFill>
              </a:rPr>
              <a:t>к каждому изображению дорожного знака его правильное название. </a:t>
            </a:r>
            <a:endParaRPr lang="ru-RU" sz="3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1. </a:t>
            </a:r>
          </a:p>
          <a:p>
            <a:r>
              <a:rPr lang="ru-RU" dirty="0"/>
              <a:t>	</a:t>
            </a:r>
            <a:r>
              <a:rPr lang="ru-RU" dirty="0" smtClean="0"/>
              <a:t>                                                             </a:t>
            </a:r>
            <a:r>
              <a:rPr lang="ru-RU" dirty="0" smtClean="0"/>
              <a:t>      </a:t>
            </a:r>
            <a:r>
              <a:rPr lang="ru-RU" sz="2000" dirty="0" smtClean="0"/>
              <a:t>А</a:t>
            </a:r>
            <a:r>
              <a:rPr lang="ru-RU" sz="2000" dirty="0"/>
              <a:t>. Пешеходный переход 	</a:t>
            </a:r>
          </a:p>
          <a:p>
            <a:endParaRPr lang="ru-RU" sz="2000" dirty="0"/>
          </a:p>
          <a:p>
            <a:r>
              <a:rPr lang="ru-RU" sz="2000" dirty="0"/>
              <a:t>2. </a:t>
            </a:r>
          </a:p>
          <a:p>
            <a:r>
              <a:rPr lang="ru-RU" sz="2000" dirty="0"/>
              <a:t>	</a:t>
            </a:r>
            <a:r>
              <a:rPr lang="ru-RU" sz="2000" dirty="0" smtClean="0"/>
              <a:t>                                                              Б</a:t>
            </a:r>
            <a:r>
              <a:rPr lang="ru-RU" sz="2000" dirty="0"/>
              <a:t>. Дети 	</a:t>
            </a:r>
          </a:p>
          <a:p>
            <a:endParaRPr lang="ru-RU" sz="2000" dirty="0"/>
          </a:p>
          <a:p>
            <a:r>
              <a:rPr lang="ru-RU" sz="2000" dirty="0"/>
              <a:t>3. </a:t>
            </a:r>
          </a:p>
          <a:p>
            <a:r>
              <a:rPr lang="ru-RU" sz="2000" dirty="0"/>
              <a:t>	</a:t>
            </a:r>
            <a:r>
              <a:rPr lang="ru-RU" sz="2000" dirty="0" smtClean="0"/>
              <a:t>                                                             В</a:t>
            </a:r>
            <a:r>
              <a:rPr lang="ru-RU" sz="2000" dirty="0"/>
              <a:t>. Жилая зона 	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2419" y="1825625"/>
            <a:ext cx="1655151" cy="144897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9844" y="3413363"/>
            <a:ext cx="2640300" cy="19431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2419" y="5278974"/>
            <a:ext cx="1735367" cy="147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842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118" y="579550"/>
            <a:ext cx="9703039" cy="5436055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3000" b="1" dirty="0" smtClean="0"/>
              <a:t>8</a:t>
            </a:r>
            <a:r>
              <a:rPr lang="ru-RU" sz="3000" b="1" dirty="0"/>
              <a:t>. </a:t>
            </a:r>
            <a:r>
              <a:rPr lang="ru-RU" sz="3000" b="1" dirty="0" smtClean="0"/>
              <a:t>Установите </a:t>
            </a:r>
            <a:r>
              <a:rPr lang="ru-RU" sz="3000" b="1" dirty="0"/>
              <a:t>правильную последовательность действий пересечения проезжей части дороги велосипедистом на регулируемом пешеходном переходе. </a:t>
            </a:r>
            <a:endParaRPr lang="ru-RU" sz="3600" b="1" dirty="0"/>
          </a:p>
          <a:p>
            <a:r>
              <a:rPr lang="ru-RU" sz="2600" dirty="0"/>
              <a:t>1. Убедиться в отсутствии транспортных средств. </a:t>
            </a:r>
          </a:p>
          <a:p>
            <a:r>
              <a:rPr lang="ru-RU" sz="2600" dirty="0"/>
              <a:t>2. Подъехать к пешеходному переходу. </a:t>
            </a:r>
          </a:p>
          <a:p>
            <a:r>
              <a:rPr lang="ru-RU" sz="2600" dirty="0"/>
              <a:t>3. Дождаться включения зелёного сигнала пешеходного светофора. </a:t>
            </a:r>
          </a:p>
          <a:p>
            <a:r>
              <a:rPr lang="ru-RU" sz="2600" dirty="0"/>
              <a:t>4. Сойти с велосипеда. </a:t>
            </a:r>
          </a:p>
          <a:p>
            <a:r>
              <a:rPr lang="ru-RU" sz="2600" dirty="0"/>
              <a:t>5. Перейти дорогу, ведя велосипед за руль. </a:t>
            </a:r>
          </a:p>
          <a:p>
            <a:endParaRPr lang="ru-RU" sz="2600" dirty="0"/>
          </a:p>
          <a:p>
            <a:r>
              <a:rPr lang="ru-RU" sz="2600" dirty="0"/>
              <a:t>А. 1, 2, 3, 4, 5. </a:t>
            </a:r>
          </a:p>
          <a:p>
            <a:r>
              <a:rPr lang="ru-RU" sz="2600" dirty="0"/>
              <a:t>Б. 3, 4, 5, 1, 2. </a:t>
            </a:r>
          </a:p>
          <a:p>
            <a:r>
              <a:rPr lang="ru-RU" sz="2600" dirty="0"/>
              <a:t>В. 2, 4, 3, 1, 5. </a:t>
            </a:r>
          </a:p>
        </p:txBody>
      </p:sp>
    </p:spTree>
    <p:extLst>
      <p:ext uri="{BB962C8B-B14F-4D97-AF65-F5344CB8AC3E}">
        <p14:creationId xmlns:p14="http://schemas.microsoft.com/office/powerpoint/2010/main" val="218231138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164</TotalTime>
  <Words>1152</Words>
  <Application>Microsoft Office PowerPoint</Application>
  <PresentationFormat>Широкоэкранный</PresentationFormat>
  <Paragraphs>173</Paragraphs>
  <Slides>22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Times New Roman</vt:lpstr>
      <vt:lpstr>Trebuchet MS</vt:lpstr>
      <vt:lpstr>Wingdings 3</vt:lpstr>
      <vt:lpstr>Грань</vt:lpstr>
      <vt:lpstr>Тестовые задания  на знание основ правил дорожного движения</vt:lpstr>
      <vt:lpstr>1. Светофор с двумя сигналами, выполненными в виде силуэта человека, называется:  </vt:lpstr>
      <vt:lpstr>Презентация PowerPoint</vt:lpstr>
      <vt:lpstr>  </vt:lpstr>
      <vt:lpstr> выберите правильный ответ </vt:lpstr>
      <vt:lpstr>Дополните определение,  используя предложенные варианты </vt:lpstr>
      <vt:lpstr>6. Вне населенного пункта при отсутствии тротуаров, пешеходных дорожек, велопешеходных дорожек или обочин, а также в случае невозможности двигаться по ним пешеходы могут идти по краю проезжей части:      </vt:lpstr>
      <vt:lpstr>7. Подберите к каждому изображению дорожного знака его правильное название. </vt:lpstr>
      <vt:lpstr>Презентация PowerPoint</vt:lpstr>
      <vt:lpstr>9. Пассажир – это лицо, кроме________, находящееся в транспортном средстве (на нем), а также лицо, которое ______ в транспортное средство (садится на него) или ______ из транспортного средства (сходит с него).  </vt:lpstr>
      <vt:lpstr>10. В легковом автомобиле перевозка детей до __?_ (включительно) лет возможна с использованием _________________. </vt:lpstr>
      <vt:lpstr>11. Определить какое утверждение верно</vt:lpstr>
      <vt:lpstr>12. Определите, какое утверждение верно.  </vt:lpstr>
      <vt:lpstr> 13.Определить какое утверждение верно  </vt:lpstr>
      <vt:lpstr> 14. Определите, какое утверждение верно.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Romeo1994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Тестовые задания на знание основ правил дорожного движения</dc:title>
  <dc:creator>ГАИ</dc:creator>
  <cp:lastModifiedBy>ГАИ</cp:lastModifiedBy>
  <cp:revision>17</cp:revision>
  <dcterms:created xsi:type="dcterms:W3CDTF">2021-03-11T10:14:05Z</dcterms:created>
  <dcterms:modified xsi:type="dcterms:W3CDTF">2021-04-12T03:20:25Z</dcterms:modified>
</cp:coreProperties>
</file>