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4DE8E-48CA-49EA-9801-65CEE1291D42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48DD-3D9C-48FA-A74C-8C1A1A0B9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8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65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22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3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3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0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15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99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70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0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84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3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3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9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1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6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6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48DD-3D9C-48FA-A74C-8C1A1A0B99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7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7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3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61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3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17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56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2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1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6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2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6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4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3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3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0BA6-2624-4668-9E64-830932CD071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F7147C-A4AF-404B-8310-AB230E298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268" y="11481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Тестовые задания на знание правил дорожного движения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268" y="4198513"/>
            <a:ext cx="9144000" cy="1046408"/>
          </a:xfrm>
        </p:spPr>
        <p:txBody>
          <a:bodyPr/>
          <a:lstStyle/>
          <a:p>
            <a:pPr algn="ctr"/>
            <a:r>
              <a:rPr lang="ru-RU" dirty="0" smtClean="0"/>
              <a:t>7-9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26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36929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9. Определите</a:t>
            </a:r>
            <a:r>
              <a:rPr lang="ru-RU" b="1" dirty="0"/>
              <a:t>, какое утверждение верно.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9" y="1536505"/>
            <a:ext cx="9093683" cy="4428197"/>
          </a:xfrm>
        </p:spPr>
        <p:txBody>
          <a:bodyPr/>
          <a:lstStyle/>
          <a:p>
            <a:endParaRPr lang="ru-RU" dirty="0"/>
          </a:p>
          <a:p>
            <a:r>
              <a:rPr lang="ru-RU" sz="2800" dirty="0" smtClean="0"/>
              <a:t>А</a:t>
            </a:r>
            <a:r>
              <a:rPr lang="ru-RU" sz="2800" dirty="0"/>
              <a:t>. Велосипедистам разрешается перевозить груз, выступающий более чем на 0,5 м по длине или ширине только по проезжей части дороги.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Велосипедистам разрешается перевозить груз, выступающий менее чем на 0,5 м по длине или ширине только по проезжей части дороги. </a:t>
            </a:r>
          </a:p>
        </p:txBody>
      </p:sp>
    </p:spTree>
    <p:extLst>
      <p:ext uri="{BB962C8B-B14F-4D97-AF65-F5344CB8AC3E}">
        <p14:creationId xmlns:p14="http://schemas.microsoft.com/office/powerpoint/2010/main" val="295956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07192" cy="89262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10. Определите</a:t>
            </a:r>
            <a:r>
              <a:rPr lang="ru-RU" b="1" dirty="0"/>
              <a:t>, какое утверждение верно.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226" y="1609747"/>
            <a:ext cx="9315752" cy="422834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r>
              <a:rPr lang="ru-RU" sz="2800" dirty="0"/>
              <a:t>. Мопед - транспортное средство с двигателем внутреннего сгорания рабочим объемом более 50 кубических сантиметров и максимальной конструктивной скоростью не более 60 км/ч.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Мопед - транспортное средство с двигателем внутреннего сгорания рабочим объёмом не более 50 кубических сантиметров и максимальной конструктивной скоростью не </a:t>
            </a:r>
            <a:r>
              <a:rPr lang="ru-RU" sz="2800" dirty="0" smtClean="0"/>
              <a:t>более </a:t>
            </a:r>
            <a:r>
              <a:rPr lang="ru-RU" sz="2800" dirty="0"/>
              <a:t>50 км/ч. </a:t>
            </a:r>
          </a:p>
        </p:txBody>
      </p:sp>
    </p:spTree>
    <p:extLst>
      <p:ext uri="{BB962C8B-B14F-4D97-AF65-F5344CB8AC3E}">
        <p14:creationId xmlns:p14="http://schemas.microsoft.com/office/powerpoint/2010/main" val="325867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93683" cy="1320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11. Определите</a:t>
            </a:r>
            <a:r>
              <a:rPr lang="ru-RU" sz="2800" b="1" dirty="0"/>
              <a:t>, какое утверждение верно.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81" y="1930400"/>
            <a:ext cx="9447385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</a:t>
            </a:r>
            <a:r>
              <a:rPr lang="ru-RU" sz="3200" dirty="0"/>
              <a:t>. При усталости водителя внимание ослабляется, время реакции увеличивается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Б</a:t>
            </a:r>
            <a:r>
              <a:rPr lang="ru-RU" sz="3200" dirty="0"/>
              <a:t>. При усталости водителя внимание ослабляется, время реакции уменьшается </a:t>
            </a:r>
          </a:p>
        </p:txBody>
      </p:sp>
    </p:spTree>
    <p:extLst>
      <p:ext uri="{BB962C8B-B14F-4D97-AF65-F5344CB8AC3E}">
        <p14:creationId xmlns:p14="http://schemas.microsoft.com/office/powerpoint/2010/main" val="48990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67557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12. Определите</a:t>
            </a:r>
            <a:r>
              <a:rPr lang="ru-RU" b="1" dirty="0"/>
              <a:t>, какое утверждение верно.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900" y="1820954"/>
            <a:ext cx="8596668" cy="388077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800" dirty="0" smtClean="0"/>
              <a:t>А</a:t>
            </a:r>
            <a:r>
              <a:rPr lang="ru-RU" sz="2800" dirty="0"/>
              <a:t>. Пассажиров в возрасте младше 12 лет запрещается перевозить на заднем сидении мотоцикла.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</a:t>
            </a:r>
            <a:r>
              <a:rPr lang="ru-RU" sz="2800" b="1" dirty="0"/>
              <a:t>. </a:t>
            </a:r>
            <a:r>
              <a:rPr lang="ru-RU" sz="2800" dirty="0"/>
              <a:t>Пассажиров в возрасте младше 12 лет разрешается перевозить на заднем сидении мотоцикла, если пассажир в застёгнутом шлеме. </a:t>
            </a:r>
          </a:p>
        </p:txBody>
      </p:sp>
    </p:spTree>
    <p:extLst>
      <p:ext uri="{BB962C8B-B14F-4D97-AF65-F5344CB8AC3E}">
        <p14:creationId xmlns:p14="http://schemas.microsoft.com/office/powerpoint/2010/main" val="290385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98186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13. определите</a:t>
            </a:r>
            <a:r>
              <a:rPr lang="ru-RU" b="1" dirty="0"/>
              <a:t>, какое утверждение верно.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0327"/>
            <a:ext cx="8596668" cy="3880773"/>
          </a:xfrm>
        </p:spPr>
        <p:txBody>
          <a:bodyPr/>
          <a:lstStyle/>
          <a:p>
            <a:endParaRPr lang="ru-RU" dirty="0"/>
          </a:p>
          <a:p>
            <a:r>
              <a:rPr lang="ru-RU" sz="2800" dirty="0" smtClean="0"/>
              <a:t>А</a:t>
            </a:r>
            <a:r>
              <a:rPr lang="ru-RU" sz="2800" dirty="0"/>
              <a:t>. Велосипедистам разрешено перевозить детей в возрасте до 7 лет при отсутствии специально оборудованных для них мест.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Велосипедистам запрещено перевозить детей в возрасте до 7 лет при отсутствии специально оборудованных для них мест. </a:t>
            </a:r>
          </a:p>
        </p:txBody>
      </p:sp>
    </p:spTree>
    <p:extLst>
      <p:ext uri="{BB962C8B-B14F-4D97-AF65-F5344CB8AC3E}">
        <p14:creationId xmlns:p14="http://schemas.microsoft.com/office/powerpoint/2010/main" val="259197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5" y="623667"/>
            <a:ext cx="9481624" cy="10503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14. Определите</a:t>
            </a:r>
            <a:r>
              <a:rPr lang="ru-RU" sz="2800" b="1" dirty="0"/>
              <a:t>, какое утверждение верно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56935"/>
            <a:ext cx="9845300" cy="4184427"/>
          </a:xfrm>
        </p:spPr>
        <p:txBody>
          <a:bodyPr/>
          <a:lstStyle/>
          <a:p>
            <a:r>
              <a:rPr lang="ru-RU" sz="3200" dirty="0" smtClean="0"/>
              <a:t>А</a:t>
            </a:r>
            <a:r>
              <a:rPr lang="ru-RU" sz="3200" dirty="0"/>
              <a:t>. Лицо, находящееся на самокате, является пешеходом.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/>
              <a:t>Б. Лицо, находящееся на самокате, является водителем. </a:t>
            </a:r>
          </a:p>
        </p:txBody>
      </p:sp>
    </p:spTree>
    <p:extLst>
      <p:ext uri="{BB962C8B-B14F-4D97-AF65-F5344CB8AC3E}">
        <p14:creationId xmlns:p14="http://schemas.microsoft.com/office/powerpoint/2010/main" val="151981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49" y="609600"/>
            <a:ext cx="9001238" cy="8815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15. Определите</a:t>
            </a:r>
            <a:r>
              <a:rPr lang="ru-RU" b="1" dirty="0"/>
              <a:t>, какое утверждение верно.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49" y="1752626"/>
            <a:ext cx="9555216" cy="3880773"/>
          </a:xfrm>
        </p:spPr>
        <p:txBody>
          <a:bodyPr/>
          <a:lstStyle/>
          <a:p>
            <a:r>
              <a:rPr lang="ru-RU" sz="2800" dirty="0" smtClean="0"/>
              <a:t>А</a:t>
            </a:r>
            <a:r>
              <a:rPr lang="ru-RU" sz="2800" dirty="0"/>
              <a:t>. В зоне действия знаков «Велосипедная зона» и «Конец велосипедной зоны» разрешено движение пешеходов.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В зоне действия знаков «Велосипедная зона» и «Конец велосипедной зоны» запрещено движение пешеходов. </a:t>
            </a:r>
          </a:p>
        </p:txBody>
      </p:sp>
    </p:spTree>
    <p:extLst>
      <p:ext uri="{BB962C8B-B14F-4D97-AF65-F5344CB8AC3E}">
        <p14:creationId xmlns:p14="http://schemas.microsoft.com/office/powerpoint/2010/main" val="405970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06" y="434953"/>
            <a:ext cx="9411285" cy="24207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16. Проанализируйте </a:t>
            </a:r>
            <a:r>
              <a:rPr lang="ru-RU" sz="2400" b="1" dirty="0"/>
              <a:t>ситуацию и определите, как должен поступить пешеход. Выберите правильный ответ.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Олег Николаевич и Алиса переходили проезжую часть дороги по регулируемому пешеходному переходу, но не успели закончить переход. Помогите им правильно поступить в данной ситуации.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897" y="2729134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 smtClean="0"/>
              <a:t>А</a:t>
            </a:r>
            <a:r>
              <a:rPr lang="ru-RU" sz="2400" dirty="0"/>
              <a:t>. Закончить переход вне зависимости от сигнала светофора, автомобили должны им уступить дорогу.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Б. Остановиться на линии, разделяющей транспортные потоки противоположных направлений, дождаться, когда загорится зелёный сигнал пешеходного светофора и продолжить движение.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В. Пропустив транспортные средства, которые начали движение, закончить переход.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246" y="3547068"/>
            <a:ext cx="3936976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5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86" y="609599"/>
            <a:ext cx="9481623" cy="234461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17. Проанализируйте </a:t>
            </a:r>
            <a:r>
              <a:rPr lang="ru-RU" sz="2800" b="1" dirty="0"/>
              <a:t>ситуацию и определите, как должен поступить пешеход. Выберите правильный ответ.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Артур идет на встречу с друзьями. Разрешается ли ему движение в данной ситуации?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41" y="3082587"/>
            <a:ext cx="8370277" cy="3719141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А</a:t>
            </a:r>
            <a:r>
              <a:rPr lang="ru-RU" sz="3000" dirty="0"/>
              <a:t>. Разрешается, так как он не создает помех велосипедистам. </a:t>
            </a:r>
          </a:p>
          <a:p>
            <a:r>
              <a:rPr lang="ru-RU" sz="3000" dirty="0"/>
              <a:t>Б. Разрешается, так как движение может осуществляться как со стороны велосипедистов, так и со стороны пешеходов. </a:t>
            </a:r>
          </a:p>
          <a:p>
            <a:r>
              <a:rPr lang="ru-RU" sz="3000" dirty="0"/>
              <a:t>В. Запрещается, Артуру необходимо перейти на дорожку, расположенную справа от него.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04" y="4036155"/>
            <a:ext cx="3993996" cy="28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4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386" y="257906"/>
            <a:ext cx="9282592" cy="218987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18. Посмотрите </a:t>
            </a:r>
            <a:r>
              <a:rPr lang="ru-RU" sz="2400" b="1" dirty="0"/>
              <a:t>на картинку, проанализируйте ситуацию. Выберите правильный ответ. </a:t>
            </a:r>
            <a:r>
              <a:rPr lang="ru-RU" sz="2800" dirty="0"/>
              <a:t>Автобус совершает поворот направо. Как должен поступить велосипедист, который намерен продолжить движение в прямом направлении?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777" y="2363369"/>
            <a:ext cx="8655024" cy="43110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А</a:t>
            </a:r>
            <a:r>
              <a:rPr lang="ru-RU" sz="2400" dirty="0"/>
              <a:t>. Велосипедист должен пропустить автобус, так как он находится в слепой зоне для водителя автобуса.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Б. Убедиться, что водитель автобуса его пропускает и продолжить движение первым.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В. Сойти с велосипеда, зайти на тротуар, чтобы пропустить автобус.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557" y="4067462"/>
            <a:ext cx="4248443" cy="29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114974" cy="4736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Выберите </a:t>
            </a:r>
            <a:r>
              <a:rPr lang="ru-RU" sz="1800" b="1" dirty="0"/>
              <a:t>правильный вариант ответа.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/>
              <a:t>1. Проезжую часть дороги на перекрестках при отсутствии пешеходного перехода пешеходам … </a:t>
            </a:r>
            <a:br>
              <a:rPr lang="ru-RU" sz="2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335" y="2657515"/>
            <a:ext cx="10565924" cy="388077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dirty="0"/>
              <a:t>А. Разрешается, при отсутствии транспортных средств на расстоянии 10 метров от перекрестка.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Б. Разрешается на перекрестках по линии тротуаров или обочин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/>
              <a:t>В. Запрещается. </a:t>
            </a:r>
          </a:p>
        </p:txBody>
      </p:sp>
    </p:spTree>
    <p:extLst>
      <p:ext uri="{BB962C8B-B14F-4D97-AF65-F5344CB8AC3E}">
        <p14:creationId xmlns:p14="http://schemas.microsoft.com/office/powerpoint/2010/main" val="148352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00" y="567397"/>
            <a:ext cx="7974298" cy="148648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19. Проанализируйте </a:t>
            </a:r>
            <a:r>
              <a:rPr lang="ru-RU" sz="2000" b="1" dirty="0"/>
              <a:t>ситуацию. Выберите правильный ответ.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/>
              <a:t>Разрешается ли велосипедам осуществлять движение как показано на картинке?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910" y="2757268"/>
            <a:ext cx="9071577" cy="3880773"/>
          </a:xfrm>
        </p:spPr>
        <p:txBody>
          <a:bodyPr>
            <a:normAutofit/>
          </a:bodyPr>
          <a:lstStyle/>
          <a:p>
            <a:r>
              <a:rPr lang="ru-RU" sz="2800" dirty="0"/>
              <a:t>А. Разрешается вне населенного пункта ближе к правому краю проезжей части. </a:t>
            </a:r>
          </a:p>
          <a:p>
            <a:r>
              <a:rPr lang="ru-RU" sz="2800" dirty="0"/>
              <a:t>Б. Разрешается, при условии отсутствия транспортных средств в пределах видимости велосипедистов. </a:t>
            </a:r>
          </a:p>
          <a:p>
            <a:r>
              <a:rPr lang="ru-RU" sz="2800" dirty="0"/>
              <a:t>В. Запрещается, так как велосипедисты должны двигаться в один ряд по правому краю проезжей части.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61" y="0"/>
            <a:ext cx="4289639" cy="28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071577" cy="292139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20. Посмотрите </a:t>
            </a:r>
            <a:r>
              <a:rPr lang="ru-RU" sz="2400" b="1" dirty="0"/>
              <a:t>на картинку, проанализируйте ситуацию. Выберите правильный ответ.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Коля, которому 16 лет, катает братика Матвея, которому 5 лет, на раме велосипеда, чтобы ему было лучше видно дорогу. Помогите определить, нарушает ли Коля правила дорожного движения</a:t>
            </a:r>
            <a:r>
              <a:rPr lang="ru-RU" sz="24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80824"/>
            <a:ext cx="7877908" cy="339031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А</a:t>
            </a:r>
            <a:r>
              <a:rPr lang="ru-RU" sz="2400" dirty="0"/>
              <a:t>. Нарушает потому что осуществляет перевозку ребенка до 7 лет без детского удерживающего устройства.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Б. Нарушает потому что осуществляет перевозку ребенка до 7 лет без дополнительного сиденья.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В. Нарушает потому что осуществляет перевозку ребенка до7 лет без специально оборудованного места.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02" y="2517069"/>
            <a:ext cx="5205045" cy="36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72060" cy="13208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2. Дополните </a:t>
            </a:r>
            <a:r>
              <a:rPr lang="ru-RU" sz="2200" b="1" dirty="0"/>
              <a:t>определение, используя предложенные варианты.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>Пешеходы, находящиеся вне населенных пунктов, должны иметь при себе __________ и обеспечивать ______ этих предметов _______ транспортных средств.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375" y="3532707"/>
            <a:ext cx="10753169" cy="3325293"/>
          </a:xfrm>
        </p:spPr>
        <p:txBody>
          <a:bodyPr>
            <a:noAutofit/>
          </a:bodyPr>
          <a:lstStyle/>
          <a:p>
            <a:r>
              <a:rPr lang="ru-RU" sz="2800" dirty="0"/>
              <a:t>А. </a:t>
            </a:r>
            <a:r>
              <a:rPr lang="ru-RU" sz="2800" dirty="0" err="1"/>
              <a:t>Световозвращающие</a:t>
            </a:r>
            <a:r>
              <a:rPr lang="ru-RU" sz="2800" dirty="0"/>
              <a:t> элементы, видимость, водителям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 smtClean="0"/>
              <a:t>Б</a:t>
            </a:r>
            <a:r>
              <a:rPr lang="ru-RU" sz="2800" dirty="0"/>
              <a:t>. Средства пассивной защиты, видимость, пассажирам.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В. </a:t>
            </a:r>
            <a:r>
              <a:rPr lang="ru-RU" sz="2800" dirty="0" err="1"/>
              <a:t>Световозвращающие</a:t>
            </a:r>
            <a:r>
              <a:rPr lang="ru-RU" sz="2800" dirty="0"/>
              <a:t> элементы, ношение, водителями. </a:t>
            </a:r>
          </a:p>
        </p:txBody>
      </p:sp>
    </p:spTree>
    <p:extLst>
      <p:ext uri="{BB962C8B-B14F-4D97-AF65-F5344CB8AC3E}">
        <p14:creationId xmlns:p14="http://schemas.microsoft.com/office/powerpoint/2010/main" val="34577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Передвигаться </a:t>
            </a:r>
            <a:r>
              <a:rPr lang="ru-RU" dirty="0"/>
              <a:t>в зоне действия знака «Пешеходная зона» разрешено: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260" y="2066135"/>
            <a:ext cx="10462269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r>
              <a:rPr lang="ru-RU" sz="2800" dirty="0"/>
              <a:t>. Только пешеходам.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Пешеходам, велосипедистам в возрасте младше 14 лет.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В. Пешеходам и велосипедистам при отсутствии велосипедной дорожки. </a:t>
            </a:r>
          </a:p>
        </p:txBody>
      </p:sp>
    </p:spTree>
    <p:extLst>
      <p:ext uri="{BB962C8B-B14F-4D97-AF65-F5344CB8AC3E}">
        <p14:creationId xmlns:p14="http://schemas.microsoft.com/office/powerpoint/2010/main" val="42333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Дорожный </a:t>
            </a:r>
            <a:r>
              <a:rPr lang="ru-RU" dirty="0"/>
              <a:t>знак, изображенный на рисунке, означает: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522" y="1905391"/>
            <a:ext cx="9394129" cy="3880773"/>
          </a:xfrm>
        </p:spPr>
        <p:txBody>
          <a:bodyPr/>
          <a:lstStyle/>
          <a:p>
            <a:r>
              <a:rPr lang="ru-RU" sz="2800" dirty="0" smtClean="0"/>
              <a:t>А</a:t>
            </a:r>
            <a:r>
              <a:rPr lang="ru-RU" sz="2800" dirty="0"/>
              <a:t>. Запрет на движение велосипедов и мопедов.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Запрет на движение велосипедов.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В. Внимание, велосипедная дорожка.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689" y="2354347"/>
            <a:ext cx="4567311" cy="45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03958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 Определите </a:t>
            </a:r>
            <a:r>
              <a:rPr lang="ru-RU" sz="2800" dirty="0"/>
              <a:t>те знаки, которые запрещают движение велосипедистов.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491" y="2112305"/>
            <a:ext cx="2081775" cy="2044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266" y="2158808"/>
            <a:ext cx="2284875" cy="226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141" y="2112305"/>
            <a:ext cx="2284875" cy="238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366" y="2258355"/>
            <a:ext cx="2589525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0837" y="4681810"/>
            <a:ext cx="904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                      </a:t>
            </a:r>
            <a:r>
              <a:rPr lang="ru-RU" sz="2000" dirty="0" smtClean="0"/>
              <a:t>        </a:t>
            </a:r>
            <a:r>
              <a:rPr lang="ru-RU" sz="2000" dirty="0" smtClean="0"/>
              <a:t>2.                        </a:t>
            </a:r>
            <a:r>
              <a:rPr lang="ru-RU" sz="2000" dirty="0" smtClean="0"/>
              <a:t>    </a:t>
            </a:r>
            <a:r>
              <a:rPr lang="ru-RU" sz="2000" dirty="0" smtClean="0"/>
              <a:t>3.                   </a:t>
            </a:r>
            <a:r>
              <a:rPr lang="ru-RU" sz="2000" dirty="0" smtClean="0"/>
              <a:t>      </a:t>
            </a:r>
            <a:r>
              <a:rPr lang="ru-RU" sz="2000" dirty="0" smtClean="0"/>
              <a:t>4.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6644" y="53902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А. 1, 2.</a:t>
            </a:r>
          </a:p>
          <a:p>
            <a:r>
              <a:rPr lang="ru-RU" sz="2400" dirty="0" smtClean="0"/>
              <a:t>Б. 2, 3.</a:t>
            </a:r>
          </a:p>
          <a:p>
            <a:r>
              <a:rPr lang="ru-RU" sz="2400" dirty="0" smtClean="0"/>
              <a:t>В. 2, 4.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32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28" y="1001485"/>
            <a:ext cx="9681512" cy="1320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6. Движение </a:t>
            </a:r>
            <a:r>
              <a:rPr lang="ru-RU" sz="2800" dirty="0"/>
              <a:t>велосипедистов по краю проезжей части осуществляется</a:t>
            </a:r>
            <a:r>
              <a:rPr lang="ru-RU" sz="2800" i="1" dirty="0"/>
              <a:t>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39412"/>
            <a:ext cx="9240389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r>
              <a:rPr lang="ru-RU" sz="2800" dirty="0"/>
              <a:t>. По ходу движения транспортных средств.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Навстречу движению транспортных средств.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В. Движение велосипедистов по проезжей части запрещено. </a:t>
            </a:r>
          </a:p>
        </p:txBody>
      </p:sp>
    </p:spTree>
    <p:extLst>
      <p:ext uri="{BB962C8B-B14F-4D97-AF65-F5344CB8AC3E}">
        <p14:creationId xmlns:p14="http://schemas.microsoft.com/office/powerpoint/2010/main" val="329373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204" y="296091"/>
            <a:ext cx="9354942" cy="758986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выберете верный вариант ответа (А, Б или В), в котором указана правильная последовательность действий.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3100" dirty="0" smtClean="0"/>
              <a:t>7</a:t>
            </a:r>
            <a:r>
              <a:rPr lang="ru-RU" sz="2700" dirty="0" smtClean="0"/>
              <a:t>. </a:t>
            </a:r>
            <a:r>
              <a:rPr lang="ru-RU" sz="3100" dirty="0" smtClean="0"/>
              <a:t>Представьте</a:t>
            </a:r>
            <a:r>
              <a:rPr lang="ru-RU" sz="3100" dirty="0"/>
              <a:t>, что Вас попросили проводить пятилетнего соседа Сашу в детский сад. Часть пути предстоит преодолеть на автобусе. Вы дошли до автобусной остановки. Каков дальнейший порядок ваших действий? </a:t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204" y="2977227"/>
            <a:ext cx="10803912" cy="388077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000" dirty="0" smtClean="0"/>
              <a:t>1</a:t>
            </a:r>
            <a:r>
              <a:rPr lang="ru-RU" sz="2000" dirty="0"/>
              <a:t>. Пропустить малыша вперёд. </a:t>
            </a:r>
          </a:p>
          <a:p>
            <a:r>
              <a:rPr lang="ru-RU" sz="2000" dirty="0"/>
              <a:t>2. Пройти первым и подстраховать малыша. </a:t>
            </a:r>
          </a:p>
          <a:p>
            <a:r>
              <a:rPr lang="ru-RU" sz="2000" dirty="0"/>
              <a:t>3. Дождаться полной остановки автобуса и открытия дверей для посадки – высадки. </a:t>
            </a:r>
          </a:p>
          <a:p>
            <a:r>
              <a:rPr lang="ru-RU" sz="2000" dirty="0"/>
              <a:t>4. Занять свободное место, к выходу готовиться заранее. </a:t>
            </a:r>
          </a:p>
          <a:p>
            <a:r>
              <a:rPr lang="ru-RU" sz="2000" dirty="0"/>
              <a:t>5. Дождаться своей очереди выхода их автобуса. </a:t>
            </a:r>
          </a:p>
          <a:p>
            <a:r>
              <a:rPr lang="ru-RU" dirty="0"/>
              <a:t>А.3, 1, 4, 3, 5, 2. </a:t>
            </a:r>
          </a:p>
          <a:p>
            <a:r>
              <a:rPr lang="ru-RU" dirty="0"/>
              <a:t>Б. 3, 2, 4, 3, 5, 1. </a:t>
            </a:r>
          </a:p>
          <a:p>
            <a:r>
              <a:rPr lang="ru-RU" dirty="0"/>
              <a:t>В. 3, 1, 2, 4, 3, 5. </a:t>
            </a:r>
          </a:p>
        </p:txBody>
      </p:sp>
    </p:spTree>
    <p:extLst>
      <p:ext uri="{BB962C8B-B14F-4D97-AF65-F5344CB8AC3E}">
        <p14:creationId xmlns:p14="http://schemas.microsoft.com/office/powerpoint/2010/main" val="157512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93683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8. Определите</a:t>
            </a:r>
            <a:r>
              <a:rPr lang="ru-RU" b="1" dirty="0"/>
              <a:t>, какое утверждение верно.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381066" cy="3880773"/>
          </a:xfrm>
        </p:spPr>
        <p:txBody>
          <a:bodyPr/>
          <a:lstStyle/>
          <a:p>
            <a:endParaRPr lang="ru-RU" dirty="0"/>
          </a:p>
          <a:p>
            <a:r>
              <a:rPr lang="ru-RU" sz="2800" dirty="0" smtClean="0"/>
              <a:t>А</a:t>
            </a:r>
            <a:r>
              <a:rPr lang="ru-RU" sz="2800" dirty="0"/>
              <a:t>. Чем ниже скорость автомобиля, тем длиннее его тормозной путь.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Б. Чем выше скорость автомобиля, тем длиннее его тормозной путь. </a:t>
            </a:r>
          </a:p>
        </p:txBody>
      </p:sp>
    </p:spTree>
    <p:extLst>
      <p:ext uri="{BB962C8B-B14F-4D97-AF65-F5344CB8AC3E}">
        <p14:creationId xmlns:p14="http://schemas.microsoft.com/office/powerpoint/2010/main" val="91638329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1039</Words>
  <Application>Microsoft Office PowerPoint</Application>
  <PresentationFormat>Широкоэкранный</PresentationFormat>
  <Paragraphs>150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Грань</vt:lpstr>
      <vt:lpstr>Тестовые задания на знание правил дорожного движения </vt:lpstr>
      <vt:lpstr>Выберите правильный вариант ответа.   1. Проезжую часть дороги на перекрестках при отсутствии пешеходного перехода пешеходам …  </vt:lpstr>
      <vt:lpstr>2. Дополните определение, используя предложенные варианты.   Пешеходы, находящиеся вне населенных пунктов, должны иметь при себе __________ и обеспечивать ______ этих предметов _______ транспортных средств.  </vt:lpstr>
      <vt:lpstr>3. Передвигаться в зоне действия знака «Пешеходная зона» разрешено:  </vt:lpstr>
      <vt:lpstr>4. Дорожный знак, изображенный на рисунке, означает: </vt:lpstr>
      <vt:lpstr>5. Определите те знаки, которые запрещают движение велосипедистов.</vt:lpstr>
      <vt:lpstr>6. Движение велосипедистов по краю проезжей части осуществляется:  </vt:lpstr>
      <vt:lpstr>выберете верный вариант ответа (А, Б или В), в котором указана правильная последовательность действий.  7. Представьте, что Вас попросили проводить пятилетнего соседа Сашу в детский сад. Часть пути предстоит преодолеть на автобусе. Вы дошли до автобусной остановки. Каков дальнейший порядок ваших действий?  </vt:lpstr>
      <vt:lpstr>8. Определите, какое утверждение верно.  </vt:lpstr>
      <vt:lpstr>9. Определите, какое утверждение верно.  </vt:lpstr>
      <vt:lpstr>10. Определите, какое утверждение верно.</vt:lpstr>
      <vt:lpstr>11. Определите, какое утверждение верно.  </vt:lpstr>
      <vt:lpstr>12. Определите, какое утверждение верно.  </vt:lpstr>
      <vt:lpstr>13. определите, какое утверждение верно.  </vt:lpstr>
      <vt:lpstr>14. Определите, какое утверждение верно</vt:lpstr>
      <vt:lpstr>15. Определите, какое утверждение верно.  </vt:lpstr>
      <vt:lpstr>16. Проанализируйте ситуацию и определите, как должен поступить пешеход. Выберите правильный ответ.  Олег Николаевич и Алиса переходили проезжую часть дороги по регулируемому пешеходному переходу, но не успели закончить переход. Помогите им правильно поступить в данной ситуации.  </vt:lpstr>
      <vt:lpstr>17. Проанализируйте ситуацию и определите, как должен поступить пешеход. Выберите правильный ответ.  Артур идет на встречу с друзьями. Разрешается ли ему движение в данной ситуации?  </vt:lpstr>
      <vt:lpstr>18. Посмотрите на картинку, проанализируйте ситуацию. Выберите правильный ответ. Автобус совершает поворот направо. Как должен поступить велосипедист, который намерен продолжить движение в прямом направлении?  </vt:lpstr>
      <vt:lpstr>19. Проанализируйте ситуацию. Выберите правильный ответ.  Разрешается ли велосипедам осуществлять движение как показано на картинке?  </vt:lpstr>
      <vt:lpstr>20. Посмотрите на картинку, проанализируйте ситуацию. Выберите правильный ответ.  Коля, которому 16 лет, катает братика Матвея, которому 5 лет, на раме велосипеда, чтобы ему было лучше видно дорогу. Помогите определить, нарушает ли Коля правила дорожного движения.</vt:lpstr>
    </vt:vector>
  </TitlesOfParts>
  <Company>Romeo1994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Тестовые задания на знание правил дорожного движения </dc:title>
  <dc:creator>ГАИ</dc:creator>
  <cp:lastModifiedBy>ГАИ</cp:lastModifiedBy>
  <cp:revision>9</cp:revision>
  <dcterms:created xsi:type="dcterms:W3CDTF">2021-04-12T03:20:51Z</dcterms:created>
  <dcterms:modified xsi:type="dcterms:W3CDTF">2021-04-19T05:58:02Z</dcterms:modified>
</cp:coreProperties>
</file>